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9144000"/>
  <p:notesSz cx="6858000" cy="9144000"/>
  <p:embeddedFontLst>
    <p:embeddedFont>
      <p:font typeface="Arimo"/>
      <p:regular r:id="rId59"/>
      <p:bold r:id="rId60"/>
      <p:italic r:id="rId61"/>
      <p:boldItalic r:id="rId62"/>
    </p:embeddedFont>
    <p:embeddedFont>
      <p:font typeface="Helvetica Neue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7" roundtripDataSignature="AMtx7mhMoeLdQ8s6xoNRylDDxukGWmA9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imo-boldItalic.fntdata"/><Relationship Id="rId61" Type="http://schemas.openxmlformats.org/officeDocument/2006/relationships/font" Target="fonts/Arimo-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-bold.fntdata"/><Relationship Id="rId63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customschemas.google.com/relationships/presentationmetadata" Target="metadata"/><Relationship Id="rId60" Type="http://schemas.openxmlformats.org/officeDocument/2006/relationships/font" Target="fonts/Arim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Arim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5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5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4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5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5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7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7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8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8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9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9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59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9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59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2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62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8" name="Google Shape;58;p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3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63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5" name="Google Shape;65;p6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000"/>
              <a:buFont typeface="Arimo"/>
              <a:buNone/>
            </a:pPr>
            <a:r>
              <a:rPr b="1" i="0" lang="en-US" sz="40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CẬP NHẬT CHẨN ĐOÁN VÀ ĐIỀU TRỊ KHÒ KHÈ Ở TRẺ EM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b="0" i="0" sz="2800" u="non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b="0" i="0" sz="2800" u="none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1960"/>
              <a:buNone/>
            </a:pPr>
            <a:r>
              <a:rPr b="0" i="0" lang="en-US" sz="28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PGS.TS. Phạm Thị Minh Hồng</a:t>
            </a:r>
            <a:r>
              <a:rPr b="0" i="0" lang="en-US" sz="32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457200" y="1600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Cần phân biệt khò khè với: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Tiếng ngáy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Tiếng ứ đọng đàm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Tiếng </a:t>
            </a: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khụt khịt mũ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i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Tiếng thở rít…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2 điều quan trọng cần hỏi kỹ: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Tuổi bắt đầu khò khè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Cách khởi phát: cấp tính / từ từ</a:t>
            </a:r>
            <a:endParaRPr/>
          </a:p>
          <a:p>
            <a:pPr indent="-236220" lvl="0" marL="34290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145" name="Google Shape;145;p11"/>
          <p:cNvSpPr txBox="1"/>
          <p:nvPr>
            <p:ph idx="1" type="body"/>
          </p:nvPr>
        </p:nvSpPr>
        <p:spPr>
          <a:xfrm>
            <a:off x="457200" y="13716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Khám: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Cân nặng, chiều cao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Sinh hiệu, Sp02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Đầu chi: tím/dùi trống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Tim phổi, da và mũi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X quang ngực thẳng nghiêng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Trẻ mới bị khò khè chưa rõ nguyên nhân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Khò khè mãn tính 0 đáp ứng điều trị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Xét nghiệm khác nếu cần: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CT scan, MRI ngực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Chụp thực quản cản quang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151" name="Google Shape;151;p12"/>
          <p:cNvSpPr txBox="1"/>
          <p:nvPr>
            <p:ph idx="1" type="body"/>
          </p:nvPr>
        </p:nvSpPr>
        <p:spPr>
          <a:xfrm>
            <a:off x="457200" y="1600200"/>
            <a:ext cx="8686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Xét nghiệm khác nếu cần: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Chức năng phổi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Huyết đồ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Bilan nhiễm trùng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Test mồ hôi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Đo nồng độ IgG, IgE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Nội soi phế quản…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Điều trị thử với 3 lần khí dung thuốc dãn phế quản ± glucorticoid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1" i="0" lang="en-US" sz="20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Salbutamo</a:t>
            </a:r>
            <a:r>
              <a:rPr b="0" i="0" lang="en-US" sz="20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l 0.15mg/kg/liều (min 2.5mg, max 5mg)/20-30 ph x 3 lầ</a:t>
            </a: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Nếu đáp ứng không hoàn toàn → tầm soát thêm xét nghiệm khác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157" name="Google Shape;157;p13"/>
          <p:cNvSpPr txBox="1"/>
          <p:nvPr>
            <p:ph idx="1" type="body"/>
          </p:nvPr>
        </p:nvSpPr>
        <p:spPr>
          <a:xfrm>
            <a:off x="457200" y="1600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1" i="0" lang="en-US" sz="2800" u="none">
                <a:latin typeface="Arimo"/>
                <a:ea typeface="Arimo"/>
                <a:cs typeface="Arimo"/>
                <a:sym typeface="Arimo"/>
              </a:rPr>
              <a:t>Bệnh sử gợi ý chẩn đoán hen: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Khò khè tái phá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t, thường sau một yếu tố kích thích (NKHHT, ↑↓ thời tiết, gắng sức, dị nguyên)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0000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Thay đổi theo mùa</a:t>
            </a:r>
            <a:endParaRPr>
              <a:solidFill>
                <a:srgbClr val="FF0000"/>
              </a:solidFill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Bệnh sử gia đình: hen và/ hoặc dị ứng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Đáp ứng tốt với thuốc dãn phế quản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0000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Chỉ số dự đoán hen (+)</a:t>
            </a:r>
            <a:endParaRPr>
              <a:solidFill>
                <a:srgbClr val="FF0000"/>
              </a:solidFill>
            </a:endParaRPr>
          </a:p>
          <a:p>
            <a:pPr indent="0" lvl="1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0" i="0" sz="2000" u="none">
              <a:latin typeface="Arimo"/>
              <a:ea typeface="Arimo"/>
              <a:cs typeface="Arimo"/>
              <a:sym typeface="Arimo"/>
            </a:endParaRPr>
          </a:p>
          <a:p>
            <a:pPr indent="-2540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0" i="0" sz="2000" u="none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CC66"/>
                </a:solidFill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163" name="Google Shape;163;p14"/>
          <p:cNvSpPr txBox="1"/>
          <p:nvPr>
            <p:ph idx="1" type="body"/>
          </p:nvPr>
        </p:nvSpPr>
        <p:spPr>
          <a:xfrm>
            <a:off x="457200" y="1633537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1" i="0" lang="en-US" sz="2800" u="none">
                <a:latin typeface="Arimo"/>
                <a:ea typeface="Arimo"/>
                <a:cs typeface="Arimo"/>
                <a:sym typeface="Arimo"/>
              </a:rPr>
              <a:t>Bệnh sử gợi ý chẩn đoán hen: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0" i="0" sz="2000" u="none">
              <a:latin typeface="Arimo"/>
              <a:ea typeface="Arimo"/>
              <a:cs typeface="Arimo"/>
              <a:sym typeface="Arimo"/>
            </a:endParaRPr>
          </a:p>
          <a:p>
            <a:pPr indent="-2540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0" i="0" sz="2000" u="none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:\Users\Dell\Desktop\khò khè\asthma-attack.png" id="164" name="Google Shape;1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2547937"/>
            <a:ext cx="5334000" cy="37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170" name="Google Shape;170;p15"/>
          <p:cNvSpPr txBox="1"/>
          <p:nvPr>
            <p:ph idx="1" type="body"/>
          </p:nvPr>
        </p:nvSpPr>
        <p:spPr>
          <a:xfrm>
            <a:off x="457200" y="1600200"/>
            <a:ext cx="8686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1" i="0" lang="en-US" sz="2800" u="none">
                <a:latin typeface="Arimo"/>
                <a:ea typeface="Arimo"/>
                <a:cs typeface="Arimo"/>
                <a:sym typeface="Arimo"/>
              </a:rPr>
              <a:t>Chỉ số dự đoán hen (+)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Chỉ số mềm (loose)</a:t>
            </a:r>
            <a:endParaRPr>
              <a:solidFill>
                <a:srgbClr val="FF0000"/>
              </a:solidFill>
            </a:endParaRPr>
          </a:p>
          <a:p>
            <a:pPr indent="-88900" lvl="1" marL="400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Trẻ bị một lần khò khè trong 3 năm đầu và </a:t>
            </a:r>
            <a:endParaRPr/>
          </a:p>
          <a:p>
            <a:pPr indent="-88900" lvl="1" marL="400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Có 1 trong 2 tiêu chuẩn chính: chàm / cha mẹ hen hoặc</a:t>
            </a:r>
            <a:endParaRPr/>
          </a:p>
          <a:p>
            <a:pPr indent="-88900" lvl="1" marL="400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Có 2 trong 3 tiêu chuẩn phụ: viêm mũi dị ứng / khò khè 0 liên quan cảm lạnh / eosinophile &gt;4%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Chỉ số cứng (stringent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)</a:t>
            </a:r>
            <a:endParaRPr/>
          </a:p>
          <a:p>
            <a:pPr indent="-88900" lvl="1" marL="400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Trẻ bị khò khè thường xuyên trong 3 năm đầu và </a:t>
            </a:r>
            <a:endParaRPr/>
          </a:p>
          <a:p>
            <a:pPr indent="-88900" lvl="1" marL="400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Có 1 trong 2 tiêu chuẩn chính: chàm / cha mẹ hen hoặc</a:t>
            </a:r>
            <a:endParaRPr/>
          </a:p>
          <a:p>
            <a:pPr indent="-88900" lvl="1" marL="400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Có 2 trong 3 tiêu chuẩn phụ: viêm mũi dị ứng / khò khè 0 liên quan cảm lạnh / eosinophile &gt;4%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0" i="0" sz="2000" u="none">
              <a:latin typeface="Arimo"/>
              <a:ea typeface="Arimo"/>
              <a:cs typeface="Arimo"/>
              <a:sym typeface="Arimo"/>
            </a:endParaRPr>
          </a:p>
          <a:p>
            <a:pPr indent="-2540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0" i="0" sz="2000" u="none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176" name="Google Shape;176;p16"/>
          <p:cNvSpPr txBox="1"/>
          <p:nvPr>
            <p:ph idx="1" type="body"/>
          </p:nvPr>
        </p:nvSpPr>
        <p:spPr>
          <a:xfrm>
            <a:off x="457200" y="1143000"/>
            <a:ext cx="8686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b="1" i="0" lang="en-US" sz="2400" u="none">
                <a:latin typeface="Arimo"/>
                <a:ea typeface="Arimo"/>
                <a:cs typeface="Arimo"/>
                <a:sym typeface="Arimo"/>
              </a:rPr>
              <a:t>Bệnh cảnh gợi ý một chẩn đoán khác hen: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Đáp ứng kém với thuốc giãn phế quản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Có vấn đề hô hấp hoặc khò khè từ lúc sinh → bất thường bẩm sinh</a:t>
            </a:r>
            <a:endParaRPr/>
          </a:p>
        </p:txBody>
      </p:sp>
      <p:pic>
        <p:nvPicPr>
          <p:cNvPr id="177" name="Google Shape;1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590800"/>
            <a:ext cx="4762500" cy="36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457200" y="1143000"/>
            <a:ext cx="8686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b="1" i="0" lang="en-US" sz="2400" u="none">
                <a:latin typeface="Arimo"/>
                <a:ea typeface="Arimo"/>
                <a:cs typeface="Arimo"/>
                <a:sym typeface="Arimo"/>
              </a:rPr>
              <a:t>Bệnh cảnh gợi ý một chẩn đoán khác hen: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Đáp ứng kém với thuốc giãn phế quản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Có vấn đề hô hấp hoặc khò khè từ lúc sinh → bất thường bẩm sinh</a:t>
            </a:r>
            <a:endParaRPr/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2590800"/>
            <a:ext cx="3300412" cy="379571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/>
          <p:nvPr/>
        </p:nvSpPr>
        <p:spPr>
          <a:xfrm>
            <a:off x="762000" y="4114800"/>
            <a:ext cx="30480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2400"/>
              <a:buFont typeface="Arimo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Dò khí – thực quản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191" name="Google Shape;191;p18"/>
          <p:cNvSpPr txBox="1"/>
          <p:nvPr>
            <p:ph idx="1" type="body"/>
          </p:nvPr>
        </p:nvSpPr>
        <p:spPr>
          <a:xfrm>
            <a:off x="457200" y="1219200"/>
            <a:ext cx="8686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b="1" i="0" lang="en-US" sz="2400" u="none">
                <a:latin typeface="Arimo"/>
                <a:ea typeface="Arimo"/>
                <a:cs typeface="Arimo"/>
                <a:sym typeface="Arimo"/>
              </a:rPr>
              <a:t>Bệnh cảnh gợi ý một chẩn đoán khác hen: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Khò khè cùng với bữa ăn hoặc nôn ói: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Trào ngược DD-TQ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Rối loạn chức năng nuốt do hít sặc</a:t>
            </a:r>
            <a:endParaRPr/>
          </a:p>
        </p:txBody>
      </p:sp>
      <p:grpSp>
        <p:nvGrpSpPr>
          <p:cNvPr id="192" name="Google Shape;192;p18"/>
          <p:cNvGrpSpPr/>
          <p:nvPr/>
        </p:nvGrpSpPr>
        <p:grpSpPr>
          <a:xfrm>
            <a:off x="1371600" y="3200400"/>
            <a:ext cx="6858000" cy="3200400"/>
            <a:chOff x="216" y="1176"/>
            <a:chExt cx="6080" cy="2768"/>
          </a:xfrm>
        </p:grpSpPr>
        <p:pic>
          <p:nvPicPr>
            <p:cNvPr id="193" name="Google Shape;193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6" y="1176"/>
              <a:ext cx="2816" cy="2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88" y="1576"/>
              <a:ext cx="3008" cy="19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457200" y="1219200"/>
            <a:ext cx="8686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1" i="0" lang="en-US" sz="2800" u="none">
                <a:latin typeface="Arimo"/>
                <a:ea typeface="Arimo"/>
                <a:cs typeface="Arimo"/>
                <a:sym typeface="Arimo"/>
              </a:rPr>
              <a:t>Bệnh cảnh gợi ý một chẩn đoán khác hen: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Hội chứng xâm nhập → </a:t>
            </a:r>
            <a:r>
              <a:rPr b="1" i="0" lang="en-US" sz="2400" u="none">
                <a:latin typeface="Arimo"/>
                <a:ea typeface="Arimo"/>
                <a:cs typeface="Arimo"/>
                <a:sym typeface="Arimo"/>
              </a:rPr>
              <a:t>dị vật đường thở</a:t>
            </a:r>
            <a:endParaRPr/>
          </a:p>
        </p:txBody>
      </p:sp>
      <p:pic>
        <p:nvPicPr>
          <p:cNvPr descr="CIMG0511" id="201" name="Google Shape;2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2438400"/>
            <a:ext cx="54102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Nội dung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Pretest </a:t>
            </a:r>
            <a:endParaRPr>
              <a:solidFill>
                <a:srgbClr val="FF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Chẩn đoán</a:t>
            </a:r>
            <a:endParaRPr>
              <a:solidFill>
                <a:srgbClr val="FF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Điều trị</a:t>
            </a:r>
            <a:endParaRPr>
              <a:solidFill>
                <a:srgbClr val="FF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Post-test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07" name="Google Shape;207;p20"/>
          <p:cNvSpPr txBox="1"/>
          <p:nvPr>
            <p:ph idx="1" type="body"/>
          </p:nvPr>
        </p:nvSpPr>
        <p:spPr>
          <a:xfrm>
            <a:off x="457200" y="1219200"/>
            <a:ext cx="8229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b="1" i="0" lang="en-US" sz="2400" u="none">
                <a:latin typeface="Arimo"/>
                <a:ea typeface="Arimo"/>
                <a:cs typeface="Arimo"/>
                <a:sym typeface="Arimo"/>
              </a:rPr>
              <a:t>Bệnh cảnh gợi ý một chẩn đoán khác hen: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Khò khè không kèm ho nhiều: tắc nghẽn cơ học đơn thuần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Mềm sụn đường thở nhỏ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1" i="0" lang="en-US" sz="2000" u="none">
                <a:latin typeface="Arimo"/>
                <a:ea typeface="Arimo"/>
                <a:cs typeface="Arimo"/>
                <a:sym typeface="Arimo"/>
              </a:rPr>
              <a:t>Vòng mạch</a:t>
            </a:r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2971800"/>
            <a:ext cx="44767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457200" y="1219200"/>
            <a:ext cx="82296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1" i="0" lang="en-US" sz="2800" u="none">
                <a:latin typeface="Arimo"/>
                <a:ea typeface="Arimo"/>
                <a:cs typeface="Arimo"/>
                <a:sym typeface="Arimo"/>
              </a:rPr>
              <a:t>Bệnh cảnh gợi ý một chẩn đoán khác hen: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Triệu chứng thay đổi khi thay đổi tư thế: mềm sụn khí quản, phế quản, vòng mạch</a:t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Chậm tăng cân, nhiễm trùng tai, xoang tái phát → bệnh xơ nang, suy giảm miễn dịch, RL chức năng lông chuyển  </a:t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Bệnh sử khó thở, thở nhanh tiến triển, không thể gắng sức, chậm tăng trưởng → bệnh phổi mô kẽ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457200" y="1219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Nguyên nhân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	Cấp tính: Hen</a:t>
            </a:r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487" y="2667000"/>
            <a:ext cx="6056312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27" name="Google Shape;227;p23"/>
          <p:cNvSpPr txBox="1"/>
          <p:nvPr>
            <p:ph idx="1" type="body"/>
          </p:nvPr>
        </p:nvSpPr>
        <p:spPr>
          <a:xfrm>
            <a:off x="457200" y="1219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Nguyên nhân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	Cấp tính: Viêm tiểu phế quản</a:t>
            </a:r>
            <a:endParaRPr/>
          </a:p>
        </p:txBody>
      </p:sp>
      <p:pic>
        <p:nvPicPr>
          <p:cNvPr descr="DSC00612" id="228" name="Google Shape;2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667000"/>
            <a:ext cx="44196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34" name="Google Shape;234;p24"/>
          <p:cNvSpPr txBox="1"/>
          <p:nvPr>
            <p:ph idx="1" type="body"/>
          </p:nvPr>
        </p:nvSpPr>
        <p:spPr>
          <a:xfrm>
            <a:off x="457200" y="1219200"/>
            <a:ext cx="8229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Nguyên nhân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	Cấp tính: </a:t>
            </a:r>
            <a:endParaRPr b="0" i="0" sz="2800" u="none">
              <a:latin typeface="Arimo"/>
              <a:ea typeface="Arimo"/>
              <a:cs typeface="Arimo"/>
              <a:sym typeface="Arimo"/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Viêm phế quản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1" i="0" lang="en-US" sz="2400" u="none">
                <a:latin typeface="Arimo"/>
                <a:ea typeface="Arimo"/>
                <a:cs typeface="Arimo"/>
                <a:sym typeface="Arimo"/>
              </a:rPr>
              <a:t>Viêm thanh khí quản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Viêm khí quản do vi trùng</a:t>
            </a:r>
            <a:endParaRPr/>
          </a:p>
          <a:p>
            <a:pPr indent="-23622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10591059croup" id="235" name="Google Shape;2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2057400"/>
            <a:ext cx="39497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457200" y="1219200"/>
            <a:ext cx="82296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Nguyên nhân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	Cấp tính: 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Dị vật đường thở? Dị vật thực quản?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Gianh A Thanh, nam, 17 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Chuyển đến BV nhi đồng 2 vào ngày 2 của bệnh:          22 tháng 12 năm 2014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Ho trong lúc ăn, khò khè, khó thở, 37</a:t>
            </a:r>
            <a:r>
              <a:rPr b="0" baseline="30000" i="0" lang="en-US" sz="2400" u="none">
                <a:latin typeface="Arimo"/>
                <a:ea typeface="Arimo"/>
                <a:cs typeface="Arimo"/>
                <a:sym typeface="Arimo"/>
              </a:rPr>
              <a:t>0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C, M: 162/ph,      NT 40/ph, co lõm ngực rõ, tím tái, phổi không ran. </a:t>
            </a:r>
            <a:endParaRPr/>
          </a:p>
          <a:p>
            <a:pPr indent="-23622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47" name="Google Shape;247;p26"/>
          <p:cNvSpPr txBox="1"/>
          <p:nvPr>
            <p:ph idx="1" type="body"/>
          </p:nvPr>
        </p:nvSpPr>
        <p:spPr>
          <a:xfrm>
            <a:off x="457200" y="1219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Nguyên nhân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	Cấp tính: 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Dị vật đường thở? Dị vật thực quản?</a:t>
            </a:r>
            <a:endParaRPr/>
          </a:p>
        </p:txBody>
      </p:sp>
      <p:pic>
        <p:nvPicPr>
          <p:cNvPr id="248" name="Google Shape;2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2417762"/>
            <a:ext cx="5638800" cy="421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CC66"/>
                </a:solidFill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457200" y="1219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Nguyên nhân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	Cấp tính: 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Dị vật đường thở? Dị vật thực quản?</a:t>
            </a: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2362200"/>
            <a:ext cx="5715000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/>
        </p:nvSpPr>
        <p:spPr>
          <a:xfrm>
            <a:off x="1752600" y="2362200"/>
            <a:ext cx="7620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m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4 ngày sau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CC66"/>
                </a:solidFill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62" name="Google Shape;262;p28"/>
          <p:cNvSpPr txBox="1"/>
          <p:nvPr>
            <p:ph idx="1" type="body"/>
          </p:nvPr>
        </p:nvSpPr>
        <p:spPr>
          <a:xfrm>
            <a:off x="457200" y="1219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Nguyên nhân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	Cấp tính: 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Dị vật đường thở? Dị vật thực quản?</a:t>
            </a:r>
            <a:endParaRPr/>
          </a:p>
        </p:txBody>
      </p:sp>
      <p:pic>
        <p:nvPicPr>
          <p:cNvPr id="263" name="Google Shape;2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2620962"/>
            <a:ext cx="5029200" cy="377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CC66"/>
                </a:solidFill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457200" y="1219200"/>
            <a:ext cx="82296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Nguyên nhân: </a:t>
            </a:r>
            <a:r>
              <a:rPr b="0" i="0" lang="en-US" sz="28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Mãn tính / tái phát</a:t>
            </a:r>
            <a:endParaRPr>
              <a:solidFill>
                <a:srgbClr val="FF0000"/>
              </a:solidFill>
            </a:endParaRPr>
          </a:p>
          <a:p>
            <a:pPr indent="0" lvl="1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1" i="0" lang="en-US" sz="2800" u="none">
                <a:latin typeface="Arimo"/>
                <a:ea typeface="Arimo"/>
                <a:cs typeface="Arimo"/>
                <a:sym typeface="Arimo"/>
              </a:rPr>
              <a:t>Bất thường cấu trúc</a:t>
            </a:r>
            <a:endParaRPr b="1"/>
          </a:p>
          <a:p>
            <a:pPr indent="-12446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Mềm sụn khí phế quản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Chèn ép mạch máu / vòng mạch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Hẹp khí quản / màng chắn khí quản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Tổn thương / khối dạng nang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U / bệnh hệ lympho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Tim lớn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Pretest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457200" y="1600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Arimo"/>
              <a:buAutoNum type="arabi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Khò khè có thể bị lầm với các tiếng sau đây, </a:t>
            </a:r>
            <a:r>
              <a:rPr b="1" i="0" lang="en-US" sz="2800" u="none">
                <a:latin typeface="Arimo"/>
                <a:ea typeface="Arimo"/>
                <a:cs typeface="Arimo"/>
                <a:sym typeface="Arimo"/>
              </a:rPr>
              <a:t>ngoại trừ</a:t>
            </a: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: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Tiếng ngáy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Tiếng ứ đọng đàm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Tiếng khụt khịt mũi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Tiếng thở rít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Tiếng thở rên *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CC66"/>
                </a:solidFill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75" name="Google Shape;275;p30"/>
          <p:cNvSpPr txBox="1"/>
          <p:nvPr>
            <p:ph idx="1" type="body"/>
          </p:nvPr>
        </p:nvSpPr>
        <p:spPr>
          <a:xfrm>
            <a:off x="457200" y="1219200"/>
            <a:ext cx="84582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1" i="0" lang="en-US" sz="2800" u="none">
                <a:latin typeface="Arimo"/>
                <a:ea typeface="Arimo"/>
                <a:cs typeface="Arimo"/>
                <a:sym typeface="Arimo"/>
              </a:rPr>
              <a:t>Tình huống lâm sàng</a:t>
            </a:r>
            <a:endParaRPr/>
          </a:p>
          <a:p>
            <a:pPr indent="-342900" lvl="0" marL="34290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	Bé Nam 10 tháng, nhập viện vì thở mệt, sốt, bệnh 4 ngày: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Suy hô hấp cấp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Nhiễm trùng hô hấp dưới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Tắc nghẽn hô hấp dưới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Tiền căn: khò khè từ lúc sinh, nhiều lần nhập viện vì thở mệt, nhiễm khuẩn hô hấp, chẩn đoán hẹp khí quản bẩm sinh BVNĐ1 lúc 7th 🡪 BV Nhi TƯ không xử trí gì</a:t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  <a:p>
            <a:pPr indent="-23622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81" name="Google Shape;281;p31"/>
          <p:cNvSpPr txBox="1"/>
          <p:nvPr>
            <p:ph idx="1" type="body"/>
          </p:nvPr>
        </p:nvSpPr>
        <p:spPr>
          <a:xfrm>
            <a:off x="685800" y="2743200"/>
            <a:ext cx="35052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Mờ phế trường 2 bên dạng viêm phổi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Không thấy nhánh phế quản gốc bên T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Ứ khí</a:t>
            </a:r>
            <a:endParaRPr/>
          </a:p>
          <a:p>
            <a:pPr indent="-23622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b="31926" l="0" r="72233" t="22815"/>
          <a:stretch/>
        </p:blipFill>
        <p:spPr>
          <a:xfrm>
            <a:off x="4419600" y="1447800"/>
            <a:ext cx="4191000" cy="5122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457200" y="1905000"/>
            <a:ext cx="35052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Phế quản thùy trên P xuất phát sớm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Hẹp khí quản đoạn dưới chỗ phân chia sớm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Kích thước đoạn trên chỗ hẹp: 9mm, đoạn hẹp: 4mm (&gt; 50%)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Không bất thường mạch máu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Viêm phổi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0" i="0" sz="2000" u="none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Hai nam truoc mo 1.JPG" id="289" name="Google Shape;2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0" y="1295400"/>
            <a:ext cx="4648200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CC66"/>
                </a:solidFill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pic>
        <p:nvPicPr>
          <p:cNvPr descr="photo(1).JPG" id="295" name="Google Shape;29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143000"/>
            <a:ext cx="71628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CC66"/>
                </a:solidFill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301" name="Google Shape;301;p34"/>
          <p:cNvSpPr txBox="1"/>
          <p:nvPr>
            <p:ph idx="1" type="body"/>
          </p:nvPr>
        </p:nvSpPr>
        <p:spPr>
          <a:xfrm>
            <a:off x="457200" y="1219200"/>
            <a:ext cx="82296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Nguyên nhân: Mãn tính / tái phát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Bất thường chức năng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Hen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Trào ngược DD-TQ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Hít sặc tái phát</a:t>
            </a:r>
            <a:endParaRPr>
              <a:solidFill>
                <a:srgbClr val="FF0000"/>
              </a:solidFill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Bệnh xơ nang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Suy giảm miễn dịch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Loạn động lông chuyển nguyên phát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CC66"/>
                </a:solidFill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457200" y="1219200"/>
            <a:ext cx="82296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Nguyên nhân: Mãn tính / tái phát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1" i="0" lang="en-US" sz="2800" u="none">
                <a:latin typeface="Arimo"/>
                <a:ea typeface="Arimo"/>
                <a:cs typeface="Arimo"/>
                <a:sym typeface="Arimo"/>
              </a:rPr>
              <a:t>Bất thường chức năng</a:t>
            </a:r>
            <a:endParaRPr b="1"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Loạn sản phế quản phổi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Dị vật bỏ quên (khí quản / thực quản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)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VTPQ tắc nghẽ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n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Phù phổi</a:t>
            </a:r>
            <a:endParaRPr>
              <a:solidFill>
                <a:srgbClr val="FF0000"/>
              </a:solidFill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Rối loạn chức năng dây thanh âm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Bệnh phổi mô kẽ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CC66"/>
                </a:solidFill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313" name="Google Shape;313;p36"/>
          <p:cNvSpPr txBox="1"/>
          <p:nvPr>
            <p:ph idx="1" type="body"/>
          </p:nvPr>
        </p:nvSpPr>
        <p:spPr>
          <a:xfrm>
            <a:off x="457200" y="1219200"/>
            <a:ext cx="86106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1" i="0" lang="en-US" sz="2800" u="none">
                <a:latin typeface="Arimo"/>
                <a:ea typeface="Arimo"/>
                <a:cs typeface="Arimo"/>
                <a:sym typeface="Arimo"/>
              </a:rPr>
              <a:t>Kiểu hình khò kh</a:t>
            </a: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b="1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Tucson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 Children's Respiratory Study (TCRS) cohort: 1246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Không khò khè:</a:t>
            </a:r>
            <a:r>
              <a:rPr b="0" i="0" lang="en-US" sz="2400" u="non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 51%</a:t>
            </a:r>
            <a:endParaRPr>
              <a:solidFill>
                <a:srgbClr val="0000FF"/>
              </a:solidFill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Khò khè sớm, thoáng qua (early, transient wheeze): </a:t>
            </a:r>
            <a:r>
              <a:rPr b="0" i="0" lang="en-US" sz="2400" u="non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20%</a:t>
            </a:r>
            <a:endParaRPr>
              <a:solidFill>
                <a:srgbClr val="0000FF"/>
              </a:solidFill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Khò khè kéo dài (persistent wheeze):</a:t>
            </a:r>
            <a:r>
              <a:rPr b="0" i="0" lang="en-US" sz="2400" u="non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 14%</a:t>
            </a:r>
            <a:endParaRPr>
              <a:solidFill>
                <a:srgbClr val="0000FF"/>
              </a:solidFill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Khò khè bắt đầu trễ (late-onset wheeze): </a:t>
            </a:r>
            <a:r>
              <a:rPr b="0" i="0" lang="en-US" sz="2400" u="non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15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%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b="1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The European Respiratory Society</a:t>
            </a:r>
            <a:endParaRPr b="1">
              <a:solidFill>
                <a:srgbClr val="FF0000"/>
              </a:solidFill>
            </a:endParaRPr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Khò khè từng đợt do virus: episodic (viral) wheeze </a:t>
            </a:r>
            <a:endParaRPr/>
          </a:p>
          <a:p>
            <a:pPr indent="-106679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Khò khè do nhiều yếu tố khởi phát (multi-trigger wheeze)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87" y="1222375"/>
            <a:ext cx="6919912" cy="51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 txBox="1"/>
          <p:nvPr/>
        </p:nvSpPr>
        <p:spPr>
          <a:xfrm>
            <a:off x="4114800" y="6400800"/>
            <a:ext cx="4953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1800"/>
              <a:buFont typeface="Arimo"/>
              <a:buNone/>
            </a:pPr>
            <a:r>
              <a:rPr b="0" i="1" lang="en-US" sz="1800" u="none" cap="none" strike="noStrike">
                <a:solidFill>
                  <a:srgbClr val="FF99FF"/>
                </a:solidFill>
                <a:latin typeface="Arimo"/>
                <a:ea typeface="Arimo"/>
                <a:cs typeface="Arimo"/>
                <a:sym typeface="Arimo"/>
              </a:rPr>
              <a:t>Early Human Development 89 (2013) S13-S17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2209800" y="2819400"/>
            <a:ext cx="762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m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60%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4343400" y="2754312"/>
            <a:ext cx="762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m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20%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6934200" y="2667000"/>
            <a:ext cx="762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m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20%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ĐIỀU TRỊ</a:t>
            </a:r>
            <a:endParaRPr/>
          </a:p>
        </p:txBody>
      </p:sp>
      <p:sp>
        <p:nvSpPr>
          <p:cNvPr id="329" name="Google Shape;329;p38"/>
          <p:cNvSpPr txBox="1"/>
          <p:nvPr>
            <p:ph idx="1" type="body"/>
          </p:nvPr>
        </p:nvSpPr>
        <p:spPr>
          <a:xfrm>
            <a:off x="457200" y="1524000"/>
            <a:ext cx="86868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Khò khè từng đợt do virus: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Kiểu hình thường gặp nhất, tiên lượng tốt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Leukotriene-receptor antagonist là thuốc chọn lựa đầu tiên để       điều trị phòng ngừa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Khò khè do nhiều yếu tố khởi phát: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Kèm cơ địa dị ứng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Có nguy cơ cao kéo dài triệu chứng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ICS làm giảm cơn nhanh nhưng hiệu quả của việc dùng lâu dài ICS hoặc kháng viêm khác chưa rõ </a:t>
            </a:r>
            <a:endParaRPr/>
          </a:p>
        </p:txBody>
      </p:sp>
      <p:sp>
        <p:nvSpPr>
          <p:cNvPr id="330" name="Google Shape;330;p38"/>
          <p:cNvSpPr txBox="1"/>
          <p:nvPr/>
        </p:nvSpPr>
        <p:spPr>
          <a:xfrm>
            <a:off x="4572000" y="6324600"/>
            <a:ext cx="4495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1800"/>
              <a:buFont typeface="Arimo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WAO  journal November 2010; 3: 253-257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CC66"/>
                </a:solidFill>
                <a:latin typeface="Arimo"/>
                <a:ea typeface="Arimo"/>
                <a:cs typeface="Arimo"/>
                <a:sym typeface="Arimo"/>
              </a:rPr>
              <a:t>ĐIỀU TRỊ</a:t>
            </a:r>
            <a:endParaRPr/>
          </a:p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457200" y="1524000"/>
            <a:ext cx="86868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1" i="0" lang="en-US" sz="2400" u="none">
                <a:latin typeface="Arimo"/>
                <a:ea typeface="Arimo"/>
                <a:cs typeface="Arimo"/>
                <a:sym typeface="Arimo"/>
              </a:rPr>
              <a:t>β2 chọn lọc+NS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: </a:t>
            </a: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↓ t/c hiệu quả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 / </a:t>
            </a: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khò khè tái phát do viru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Giáo dục thân nhân: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Tránh khói thuốc lá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Tránh dị nguyên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Duy trì ICS hít: khò khè do nhiều yếu tố khởi phát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Montelukast: khò khè từng đợt do virus, bắt đầu khi có triệu chứng cảm cúm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Ngưng thuốc khi 0 có hiệu quả lâm sàng</a:t>
            </a:r>
            <a:endParaRPr/>
          </a:p>
        </p:txBody>
      </p:sp>
      <p:sp>
        <p:nvSpPr>
          <p:cNvPr id="337" name="Google Shape;337;p39"/>
          <p:cNvSpPr txBox="1"/>
          <p:nvPr/>
        </p:nvSpPr>
        <p:spPr>
          <a:xfrm>
            <a:off x="3505200" y="6324600"/>
            <a:ext cx="5486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1800"/>
              <a:buFont typeface="Arimo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ERS Task Force – Eu Respir J 2008, 32:1096-1110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Pretest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457200" y="1600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2.  Trước một bệnh nhi khò khè, cần hỏi kỹ 2 điều   quan trọng sau đây:</a:t>
            </a:r>
            <a:endParaRPr b="0" i="0" sz="2800" u="none">
              <a:latin typeface="Arimo"/>
              <a:ea typeface="Arimo"/>
              <a:cs typeface="Arimo"/>
              <a:sym typeface="Arimo"/>
            </a:endParaRPr>
          </a:p>
          <a:p>
            <a:pPr indent="-514350" lvl="1" marL="9715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Tuổi bắt đầu khò khè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Cách khởi phát: cấp tính/từ từ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Có/không đáp ứng với thuốc dãn phế quản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A và B đúng *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A và C đúng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ĐIỀU TRỊ</a:t>
            </a:r>
            <a:endParaRPr/>
          </a:p>
        </p:txBody>
      </p:sp>
      <p:sp>
        <p:nvSpPr>
          <p:cNvPr id="343" name="Google Shape;343;p40"/>
          <p:cNvSpPr txBox="1"/>
          <p:nvPr>
            <p:ph idx="1" type="body"/>
          </p:nvPr>
        </p:nvSpPr>
        <p:spPr>
          <a:xfrm>
            <a:off x="457200" y="1524000"/>
            <a:ext cx="86868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Các kiểu hình khò khè ↑↓ theo thời gian và điều trị → khó phân định rõ trên nhiều bệnh nhân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ICS: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Chọn lựa đầu tiên để θ khò khè do nhiều yếu tố khởi phát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Xem xét để θ khò khè từng đợt do virus: tái phát thường xuyên/nặng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Khi nghi ngờ vẫn còn triệu chứng nhẹ giữa 2 đợt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Điều trị dự phòng: xem như điều trị thử, phải theo dõi sát hiệu quả, ngưng khi 0 có hiệu quả lâm sàng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1" i="0" lang="en-US" sz="2400" u="none">
                <a:latin typeface="Arimo"/>
                <a:ea typeface="Arimo"/>
                <a:cs typeface="Arimo"/>
                <a:sym typeface="Arimo"/>
              </a:rPr>
              <a:t>CS uốn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g: 0 dùng cho đợt khò khè cấp nhẹ-trung bình, </a:t>
            </a: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chỉ dành cho cơn nặng cần nhập viện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4" name="Google Shape;344;p40"/>
          <p:cNvSpPr txBox="1"/>
          <p:nvPr/>
        </p:nvSpPr>
        <p:spPr>
          <a:xfrm>
            <a:off x="3505200" y="6324600"/>
            <a:ext cx="5486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1800"/>
              <a:buFont typeface="Arimo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ERS Task Force – Eu Respir J 2014; 43: 1172-1177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ĐIỀU TRỊ</a:t>
            </a:r>
            <a:endParaRPr/>
          </a:p>
        </p:txBody>
      </p:sp>
      <p:sp>
        <p:nvSpPr>
          <p:cNvPr id="350" name="Google Shape;350;p41"/>
          <p:cNvSpPr txBox="1"/>
          <p:nvPr>
            <p:ph idx="1" type="body"/>
          </p:nvPr>
        </p:nvSpPr>
        <p:spPr>
          <a:xfrm>
            <a:off x="457200" y="1524000"/>
            <a:ext cx="86868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0 có thuốc nào ngăn được diễn tiến từ khò khè tiền học đường sang hen về sau → chỉ điều trị t/c hiện tại</a:t>
            </a:r>
            <a:endParaRPr>
              <a:solidFill>
                <a:srgbClr val="FF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1" i="0" lang="en-US" sz="2400" u="none">
                <a:latin typeface="Arimo"/>
                <a:ea typeface="Arimo"/>
                <a:cs typeface="Arimo"/>
                <a:sym typeface="Arimo"/>
              </a:rPr>
              <a:t>PREEMPT study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: 220 trẻ 2-14 tuổi: Montelucast &amp; placebo dùng khi bắt đầu có t/c NKHH và tiếp tục 1 tuần /hết t/c 48h: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↓ số lần tái khám vì hen</a:t>
            </a:r>
            <a:endParaRPr>
              <a:solidFill>
                <a:srgbClr val="0000FF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↓ số ngày nghỉ học</a:t>
            </a:r>
            <a:endParaRPr>
              <a:solidFill>
                <a:srgbClr val="0000FF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↓ số ngày nghỉ việc của ba m</a:t>
            </a: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ẹ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1" i="0" lang="en-US" sz="2400" u="none">
                <a:latin typeface="Arimo"/>
                <a:ea typeface="Arimo"/>
                <a:cs typeface="Arimo"/>
                <a:sym typeface="Arimo"/>
              </a:rPr>
              <a:t>Prednisone uống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: </a:t>
            </a:r>
            <a:r>
              <a:rPr b="0" i="0" lang="en-US" sz="24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0 dùng cho trẻ khò khè cấp điều trị tại nhà, và trẻ nhập viện vì khò khè từng đợt do virus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 </a:t>
            </a:r>
            <a:endParaRPr/>
          </a:p>
        </p:txBody>
      </p:sp>
      <p:sp>
        <p:nvSpPr>
          <p:cNvPr id="351" name="Google Shape;351;p41"/>
          <p:cNvSpPr txBox="1"/>
          <p:nvPr/>
        </p:nvSpPr>
        <p:spPr>
          <a:xfrm>
            <a:off x="4572000" y="6324600"/>
            <a:ext cx="4495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1800"/>
              <a:buFont typeface="Arimo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Clinical Review - BMJ – 4  February 2014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ĐIỀU TRỊ</a:t>
            </a:r>
            <a:endParaRPr/>
          </a:p>
        </p:txBody>
      </p:sp>
      <p:sp>
        <p:nvSpPr>
          <p:cNvPr id="357" name="Google Shape;357;p42"/>
          <p:cNvSpPr txBox="1"/>
          <p:nvPr>
            <p:ph idx="1" type="body"/>
          </p:nvPr>
        </p:nvSpPr>
        <p:spPr>
          <a:xfrm>
            <a:off x="457200" y="1524000"/>
            <a:ext cx="86868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Phác đồ điều trị thử: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Bước 1: ICS / Montelucast liều chuẩn 4-8 tuần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Bước 2: Ngưng điều trị hoặc do 0 cải thiện hoặc do hết    triệu chứng (tự hết/do điều trị?). Nếu vẫn còn t/c khó chịu → cần làm thêm xét nghiệm để xác định chẩn đoán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Bước 3: Điều trị lại khi triệu chứng tái phát, giảm liều đến mức thấp nhất kiểm soát được t/c</a:t>
            </a:r>
            <a:endParaRPr/>
          </a:p>
          <a:p>
            <a:pPr indent="-236220" lvl="0" marL="34290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58" name="Google Shape;358;p42"/>
          <p:cNvSpPr txBox="1"/>
          <p:nvPr/>
        </p:nvSpPr>
        <p:spPr>
          <a:xfrm>
            <a:off x="4572000" y="6324600"/>
            <a:ext cx="4495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1800"/>
              <a:buFont typeface="Arimo"/>
              <a:buNone/>
            </a:pPr>
            <a:r>
              <a:rPr b="0" i="1" lang="en-US" sz="1800" u="none" cap="none" strike="noStrike">
                <a:solidFill>
                  <a:srgbClr val="FF99FF"/>
                </a:solidFill>
                <a:latin typeface="Arimo"/>
                <a:ea typeface="Arimo"/>
                <a:cs typeface="Arimo"/>
                <a:sym typeface="Arimo"/>
              </a:rPr>
              <a:t>Clinical Review - BMJ – 4  February 2014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ĐIỀU TRỊ</a:t>
            </a:r>
            <a:endParaRPr/>
          </a:p>
        </p:txBody>
      </p:sp>
      <p:sp>
        <p:nvSpPr>
          <p:cNvPr id="364" name="Google Shape;364;p43"/>
          <p:cNvSpPr txBox="1"/>
          <p:nvPr>
            <p:ph idx="1" type="body"/>
          </p:nvPr>
        </p:nvSpPr>
        <p:spPr>
          <a:xfrm>
            <a:off x="457200" y="1219200"/>
            <a:ext cx="8686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Đặc hiệu theo nguyên nhân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Chưa có điều trị tối ưu cho các đợt cấp của khò khè do virus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β2 chọn lọc+NS: ↓ t/c hiệu quả / khò khè tái phát do virus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GCS hít liều cao ngắt quảng bắt đầu khi có biểu hiện NKHHT, tiếp tục 7-10 ngày </a:t>
            </a:r>
            <a:r>
              <a:rPr b="0" i="0" lang="en-US" sz="2400" u="none"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 làm↓ t/c kiểu hen, ↓ dùng GCS đường uống / khò khè do virus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Montelukast : ngắt quảng/mỗi ngày làm giảm t/c kèm khò khè do virus (dữ liệu còn ít)</a:t>
            </a:r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6172200" y="6324600"/>
            <a:ext cx="2819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1800"/>
              <a:buFont typeface="Arimo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Up To Date,  Feb 2015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ĐIỀU TRỊ</a:t>
            </a:r>
            <a:endParaRPr/>
          </a:p>
        </p:txBody>
      </p:sp>
      <p:sp>
        <p:nvSpPr>
          <p:cNvPr id="371" name="Google Shape;371;p44"/>
          <p:cNvSpPr txBox="1"/>
          <p:nvPr>
            <p:ph idx="1" type="body"/>
          </p:nvPr>
        </p:nvSpPr>
        <p:spPr>
          <a:xfrm>
            <a:off x="457200" y="1219200"/>
            <a:ext cx="8686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Điều trị triệu chứng khò khè cấp do virus/ trẻ tái phát nhiều lần: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β2 tác dụng nhanh khí dung qua máy / MDI (2B)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Không dùng GCS hít (2B)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Không dùng GCS uống (2B)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Phòng ngừa khò khè tái phát do virus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ICS liều cao ngắt quảng bắt đầu khi có biểu hiện NKHHT, tiếp tục 7-10 ngày (2B)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Không dùng GCS uống vào ngày đầu tiên bị NKHHT, trước khi có khò khè (2B)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ICS liều chuẩn mỗi ngày cho trẻ vẫn còn khò khè nặng/tái phát dù đã dùng GCS liều cao hít ngắt quảng (1A) – Montelukast là thuốc thay thế</a:t>
            </a:r>
            <a:endParaRPr/>
          </a:p>
          <a:p>
            <a:pPr indent="-179069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  <a:p>
            <a:pPr indent="-23622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6172200" y="6324600"/>
            <a:ext cx="2819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1800"/>
              <a:buFont typeface="Arimo"/>
              <a:buNone/>
            </a:pPr>
            <a:r>
              <a:rPr b="0" i="1" lang="en-US" sz="1800" u="none" cap="none" strike="noStrike">
                <a:solidFill>
                  <a:srgbClr val="FF99FF"/>
                </a:solidFill>
                <a:latin typeface="Arimo"/>
                <a:ea typeface="Arimo"/>
                <a:cs typeface="Arimo"/>
                <a:sym typeface="Arimo"/>
              </a:rPr>
              <a:t>Up To Date,  Feb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ĐIỀU TRỊ</a:t>
            </a:r>
            <a:endParaRPr/>
          </a:p>
        </p:txBody>
      </p:sp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457200" y="1219200"/>
            <a:ext cx="8686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ICS liều cao ngắt quảng bắt đầu khi có biểu hiện NKHHT, tiếp tục 7-10 ngày (2B)</a:t>
            </a:r>
            <a:endParaRPr/>
          </a:p>
          <a:p>
            <a:pPr indent="0" lvl="2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Budesonide: 0.25, 0.5mg, 1mg/2ml</a:t>
            </a:r>
            <a:endParaRPr/>
          </a:p>
          <a:p>
            <a:pPr indent="0" lvl="2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0-4 tuổi: 1.25 -2mg/ngày, 1 lần/ngày hoặc chia 2 lần/ngày</a:t>
            </a:r>
            <a:endParaRPr/>
          </a:p>
          <a:p>
            <a:pPr indent="0" lvl="2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5-11 tuổi: 2mg/ngày, 1 lần/ngày hoặc chia 2 lần/ngày</a:t>
            </a:r>
            <a:endParaRPr/>
          </a:p>
          <a:p>
            <a:pPr indent="0" lvl="2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Fluticasone: 125mcg, 250 mcg/nhát</a:t>
            </a:r>
            <a:endParaRPr/>
          </a:p>
          <a:p>
            <a:pPr indent="0" lvl="2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0-11 tuổi: 500mcg/ngày, chia 2 lần/ngày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Không dùng GCS uống vào ngày đầu tiên bị NKHHT, trước khi có khò khè (2B)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Char char="■"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ICS liều chuẩn mỗi ngày cho trẻ vẫn còn khò khè nặng/tái phát dù đã dùng ICS liều cao ngắt quảng (1A) – Montelukast là thuốc thay thế</a:t>
            </a:r>
            <a:endParaRPr/>
          </a:p>
          <a:p>
            <a:pPr indent="0" lvl="2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Budesonide: liều thấp 0.5mg/ngày, liều TB 1mg/ngày</a:t>
            </a:r>
            <a:endParaRPr/>
          </a:p>
          <a:p>
            <a:pPr indent="0" lvl="2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Fluticasone: liều thấp 125mcg/ngày, liều TB 250mcg/ngày</a:t>
            </a:r>
            <a:endParaRPr/>
          </a:p>
          <a:p>
            <a:pPr indent="0" lvl="2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0" i="0" lang="en-US" sz="2000" u="none">
                <a:latin typeface="Arimo"/>
                <a:ea typeface="Arimo"/>
                <a:cs typeface="Arimo"/>
                <a:sym typeface="Arimo"/>
              </a:rPr>
              <a:t>Montelukast: 4mg (&lt;6 tuổi), 5mg (6-15 tuổi), 10mg (&gt;15 tuổi)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0" i="0" sz="2000" u="none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6172200" y="6324600"/>
            <a:ext cx="2819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1800"/>
              <a:buFont typeface="Arimo"/>
              <a:buNone/>
            </a:pPr>
            <a:r>
              <a:rPr b="0" i="1" lang="en-US" sz="1800" u="none" cap="none" strike="noStrike">
                <a:solidFill>
                  <a:srgbClr val="FF99FF"/>
                </a:solidFill>
                <a:latin typeface="Arimo"/>
                <a:ea typeface="Arimo"/>
                <a:cs typeface="Arimo"/>
                <a:sym typeface="Arimo"/>
              </a:rPr>
              <a:t>Up To Date,  Feb 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NHỮNG ĐIỀU CẦN NHỚ</a:t>
            </a:r>
            <a:endParaRPr/>
          </a:p>
        </p:txBody>
      </p:sp>
      <p:sp>
        <p:nvSpPr>
          <p:cNvPr id="385" name="Google Shape;385;p46"/>
          <p:cNvSpPr txBox="1"/>
          <p:nvPr>
            <p:ph idx="1" type="body"/>
          </p:nvPr>
        </p:nvSpPr>
        <p:spPr>
          <a:xfrm>
            <a:off x="457200" y="1219200"/>
            <a:ext cx="8686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Khò khè là triệu chứng thường gặp ở trẻ 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Lành tính, tự hết, hoặc là t/c bệnh hô hấp nặng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Cần phân biệt với các tiếng khác: nghẹt mũi, thở rít, ứ đọng đàm…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Hỏi kỹ 2 điều: tuổi bắt đầu và cách khởi phát (đột ngột, từ từ)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Nguyên nhân: cấp tính (viêm, dị vật) hoặc mãn tính/tái phát </a:t>
            </a:r>
            <a:endParaRPr/>
          </a:p>
          <a:p>
            <a:pPr indent="-21844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b="0" i="0" sz="2800" u="none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NHỮNG ĐIỀU CẦN NHỚ</a:t>
            </a:r>
            <a:endParaRPr/>
          </a:p>
        </p:txBody>
      </p:sp>
      <p:sp>
        <p:nvSpPr>
          <p:cNvPr id="391" name="Google Shape;391;p47"/>
          <p:cNvSpPr txBox="1"/>
          <p:nvPr>
            <p:ph idx="1" type="body"/>
          </p:nvPr>
        </p:nvSpPr>
        <p:spPr>
          <a:xfrm>
            <a:off x="457200" y="1219200"/>
            <a:ext cx="8686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2 kiểu hình: từng đợt do virus, do nhiều yếu tố khởi phát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Cắt cơn: β2 chọn lọc khí dung (Salbutamol) ± Ipratropium bromide, ICS liều cao ngắt quảng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Phòng ngừa: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0 có thuốc nào ngăn được diễn tiến từ khò khè tiền học đường đến hen sau này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Khò khè từng đợt do virus: Montelukast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Khò khè do nhiều yếu tố khởi phát: ICS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Thời gian 4-8 tuần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■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Theo dõi sát đáp ứng lâm sàng, nếu không hiệu quả: ngưng dùng</a:t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  <a:p>
            <a:pPr indent="-23622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400" u="none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POST-TEST</a:t>
            </a:r>
            <a:endParaRPr/>
          </a:p>
        </p:txBody>
      </p:sp>
      <p:sp>
        <p:nvSpPr>
          <p:cNvPr id="397" name="Google Shape;397;p48"/>
          <p:cNvSpPr txBox="1"/>
          <p:nvPr>
            <p:ph idx="1" type="body"/>
          </p:nvPr>
        </p:nvSpPr>
        <p:spPr>
          <a:xfrm>
            <a:off x="457200" y="1219200"/>
            <a:ext cx="8686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1. Theo Hội Hô hấp Châu Âu 2014, khò khè có các kiểu hình sau đây: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Khò khè từng đợt do virus</a:t>
            </a:r>
            <a:endParaRPr b="0" i="0" sz="2800" u="none">
              <a:latin typeface="Arimo"/>
              <a:ea typeface="Arimo"/>
              <a:cs typeface="Arimo"/>
              <a:sym typeface="Arimo"/>
            </a:endParaRPr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Khò khè kéo dài 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Khò khè do nhiều yếu tố khởi phát 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A và B đúng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A và C đúng *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POST-TEST</a:t>
            </a:r>
            <a:endParaRPr/>
          </a:p>
        </p:txBody>
      </p:sp>
      <p:sp>
        <p:nvSpPr>
          <p:cNvPr id="403" name="Google Shape;403;p49"/>
          <p:cNvSpPr txBox="1"/>
          <p:nvPr>
            <p:ph idx="1" type="body"/>
          </p:nvPr>
        </p:nvSpPr>
        <p:spPr>
          <a:xfrm>
            <a:off x="457200" y="1219200"/>
            <a:ext cx="8686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2. Theo Tổ chức Dị ứng Thế giới 11/2010, thuốc chọn lựa đầu tiên để điều trị phòng ngừa khò khè từng đợt do virus là: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Ketotifen</a:t>
            </a:r>
            <a:endParaRPr b="0" i="0" sz="2800" u="none">
              <a:latin typeface="Arimo"/>
              <a:ea typeface="Arimo"/>
              <a:cs typeface="Arimo"/>
              <a:sym typeface="Arimo"/>
            </a:endParaRPr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Montelukast *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Cromolyn disodium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Prednisone 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Corticoid hít</a:t>
            </a:r>
            <a:endParaRPr/>
          </a:p>
          <a:p>
            <a:pPr indent="-21844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b="0" i="0" sz="2800" u="none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Pretest</a:t>
            </a:r>
            <a:endParaRPr/>
          </a:p>
        </p:txBody>
      </p:sp>
      <p:sp>
        <p:nvSpPr>
          <p:cNvPr id="109" name="Google Shape;109;p5"/>
          <p:cNvSpPr txBox="1"/>
          <p:nvPr>
            <p:ph idx="1" type="body"/>
          </p:nvPr>
        </p:nvSpPr>
        <p:spPr>
          <a:xfrm>
            <a:off x="457200" y="1600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3. Theo </a:t>
            </a:r>
            <a:r>
              <a:rPr b="0" i="0" lang="en-US" sz="28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nghiê</a:t>
            </a:r>
            <a:r>
              <a:rPr b="0" i="0" lang="en-US" sz="28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n cứu của Tucson</a:t>
            </a: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 k</a:t>
            </a: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hò khè có các kiểu hình sau đây, ngoại trừ:</a:t>
            </a:r>
            <a:endParaRPr b="0" i="0" sz="2800" u="none">
              <a:latin typeface="Arimo"/>
              <a:ea typeface="Arimo"/>
              <a:cs typeface="Arimo"/>
              <a:sym typeface="Arimo"/>
            </a:endParaRPr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Khò khè sớm, thoáng qua</a:t>
            </a:r>
            <a:endParaRPr b="0" i="0" sz="2800" u="none">
              <a:latin typeface="Arimo"/>
              <a:ea typeface="Arimo"/>
              <a:cs typeface="Arimo"/>
              <a:sym typeface="Arimo"/>
            </a:endParaRPr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Khò khè kéo dài 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Khò khè bắt đầu trễ 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Khò khè do nhiều yếu tố khởi phát *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POST-TEST</a:t>
            </a:r>
            <a:endParaRPr/>
          </a:p>
        </p:txBody>
      </p:sp>
      <p:sp>
        <p:nvSpPr>
          <p:cNvPr id="409" name="Google Shape;409;p50"/>
          <p:cNvSpPr txBox="1"/>
          <p:nvPr>
            <p:ph idx="1" type="body"/>
          </p:nvPr>
        </p:nvSpPr>
        <p:spPr>
          <a:xfrm>
            <a:off x="457200" y="1219200"/>
            <a:ext cx="8686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3. Bé nam 30 tháng bị khò khè lần 3, test lẩy da (+) với mạt nhà và mèo. Thuốc chọn lựa đầu tiên để kiểm soát tình trạng viêm và ngăn ngừa triệu chứng là: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Ketotifen</a:t>
            </a:r>
            <a:endParaRPr b="0" i="0" sz="2800" u="none">
              <a:latin typeface="Arimo"/>
              <a:ea typeface="Arimo"/>
              <a:cs typeface="Arimo"/>
              <a:sym typeface="Arimo"/>
            </a:endParaRPr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Montelukast 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Cromolyn disodium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Prednisone 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Corticoid hít *</a:t>
            </a:r>
            <a:endParaRPr/>
          </a:p>
          <a:p>
            <a:pPr indent="-21844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b="0" i="0" sz="2800" u="none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POST-TEST</a:t>
            </a:r>
            <a:endParaRPr/>
          </a:p>
        </p:txBody>
      </p:sp>
      <p:sp>
        <p:nvSpPr>
          <p:cNvPr id="415" name="Google Shape;415;p51"/>
          <p:cNvSpPr txBox="1"/>
          <p:nvPr>
            <p:ph idx="1" type="body"/>
          </p:nvPr>
        </p:nvSpPr>
        <p:spPr>
          <a:xfrm>
            <a:off x="457200" y="1219200"/>
            <a:ext cx="8686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4. Theo Up To Date 2/2015, thuốc dùng để cắt cơn khò khè cấp do virus là: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Thuốc kích thích β2 khí dung *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Anticholinergic khí dung 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Prednisone uống 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Corticoid hít liều chuẩn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Arimo"/>
              <a:buAutoNum type="alphaUcPeriod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Corticoid hít liều cao</a:t>
            </a:r>
            <a:endParaRPr/>
          </a:p>
          <a:p>
            <a:pPr indent="-21844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b="0" i="0" sz="2800" u="none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POST-TEST</a:t>
            </a:r>
            <a:endParaRPr/>
          </a:p>
        </p:txBody>
      </p:sp>
      <p:sp>
        <p:nvSpPr>
          <p:cNvPr id="421" name="Google Shape;421;p52"/>
          <p:cNvSpPr txBox="1"/>
          <p:nvPr>
            <p:ph idx="1" type="body"/>
          </p:nvPr>
        </p:nvSpPr>
        <p:spPr>
          <a:xfrm>
            <a:off x="457200" y="1219200"/>
            <a:ext cx="8686800" cy="4307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5. Theo Up To Date 2/2015, thuốc dùng để điều trị phòng ngừa khò khè tái phát do virus là: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mo"/>
              <a:buAutoNum type="alphaUcPeriod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GCS hít liều cao ngắt quảng bắt đầu khi có biểu hiện nhiễm khuẩn hô hấp cấp, tiếp tục 7-10 ngày 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mo"/>
              <a:buAutoNum type="alphaUcPeriod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GCS uống vào ngày đầu tiên bị NKHHT, trước khi có khò khè *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mo"/>
              <a:buAutoNum type="alphaUcPeriod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GCS hít liều chuẩn mỗi ngày cho trẻ vẫn còn khò khè nặng/tái phát dù đã dùng GCS liều cao hít ngắt quảng 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mo"/>
              <a:buAutoNum type="alphaUcPeriod"/>
            </a:pPr>
            <a:r>
              <a:rPr b="0" i="0" lang="en-US" sz="2400" u="none">
                <a:latin typeface="Arimo"/>
                <a:ea typeface="Arimo"/>
                <a:cs typeface="Arimo"/>
                <a:sym typeface="Arimo"/>
              </a:rPr>
              <a:t>Montelukast là thuốc chọn lựa thứ hai nếu không dùng được GCS hít liều chuẩn mỗi ngày </a:t>
            </a:r>
            <a:endParaRPr/>
          </a:p>
        </p:txBody>
      </p:sp>
      <p:sp>
        <p:nvSpPr>
          <p:cNvPr id="422" name="Google Shape;422;p52"/>
          <p:cNvSpPr txBox="1"/>
          <p:nvPr/>
        </p:nvSpPr>
        <p:spPr>
          <a:xfrm>
            <a:off x="655454" y="5947647"/>
            <a:ext cx="6360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NNT: Chắc chọn câu sai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A, C, D đúng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175" y="5352300"/>
            <a:ext cx="3751373" cy="148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" id="428" name="Google Shape;428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Pretest</a:t>
            </a:r>
            <a:endParaRPr/>
          </a:p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1600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b="0" i="0" lang="en-US" sz="2400" u="non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</a:t>
            </a:r>
            <a:r>
              <a:rPr lang="en-US" sz="2700"/>
              <a:t>Bé gái 7 th, 8 kg, nóng ho sổ mũi 2 ngày đến khám tại phòng khám BVNĐ 2. Khám bé lừ đừ, bỏ bú, t:38</a:t>
            </a:r>
            <a:r>
              <a:rPr baseline="30000" lang="en-US" sz="2700"/>
              <a:t>0</a:t>
            </a:r>
            <a:r>
              <a:rPr lang="en-US" sz="2700"/>
              <a:t>C, NT 70l/ph, co lõm ngực rõ, tái nhẹ quanh môi, khò khè thì thở ra. Phổi có ran rít và ran ẩm nhỏ hạt 2 bên. Đây là lần đầu bé bị khò khè. Chẩn đoán </a:t>
            </a:r>
            <a:r>
              <a:rPr b="1" lang="en-US" sz="2700"/>
              <a:t>phù hợp nhất </a:t>
            </a:r>
            <a:r>
              <a:rPr lang="en-US" sz="2700"/>
              <a:t>là: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/>
              <a:t>Viêm phổi – suy hô hấp</a:t>
            </a:r>
            <a:endParaRPr sz="2700"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/>
              <a:t>Viêm tiểu phế quản – suy hô hấp *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/>
              <a:t>Viêm phế quản phổi – suy hô hấp</a:t>
            </a:r>
            <a:endParaRPr sz="2700"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/>
              <a:t>Suyễn nhũ nhi cơn đầu – suy hô hấp</a:t>
            </a:r>
            <a:endParaRPr sz="2700"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/>
              <a:t>Viêm phế quản phổi có tắc nghẽn – suy hô hấp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mo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622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solidFill>
                  <a:srgbClr val="FFCC66"/>
                </a:solidFill>
                <a:latin typeface="Arimo"/>
                <a:ea typeface="Arimo"/>
                <a:cs typeface="Arimo"/>
                <a:sym typeface="Arimo"/>
              </a:rPr>
              <a:t>Pretest</a:t>
            </a:r>
            <a:endParaRPr/>
          </a:p>
        </p:txBody>
      </p:sp>
      <p:sp>
        <p:nvSpPr>
          <p:cNvPr id="121" name="Google Shape;121;p7"/>
          <p:cNvSpPr txBox="1"/>
          <p:nvPr>
            <p:ph idx="1" type="body"/>
          </p:nvPr>
        </p:nvSpPr>
        <p:spPr>
          <a:xfrm>
            <a:off x="457200" y="14478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b="0" i="0" lang="en-US" sz="2400" u="non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</a:t>
            </a:r>
            <a:r>
              <a:rPr lang="en-US" sz="2500"/>
              <a:t>Bé được phun khí dung vào lúc nhập viện. Liều và phương pháp phù hợp nhất với tình trạng của bé là: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Ventoline MDI 100 μg/nhát xịt 2 nhát qua babyhaler chờ trong 15 giây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Ventoline MDI 100 μg/nhát xịt 4 nhát qua babyhaler chờ trong 30 giây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Ventoline 1,25 mg (ống 2,5mg/2,5ml) pha 1,75 ml NaCl 0.9% phun qua máy khí dung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Ventoline 1,5 mg (ống 5mg/2,5ml) pha 2,25 ml NaCl 0.9% phun qua oxy 6 lít/phút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Ventoline 2,5 mg (ống 5mg/2,5ml) pha 1,75 ml NaCl 0.9% phun qua oxy 8 lít/phút 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0" i="0" sz="2500" u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mo"/>
              <a:buNone/>
            </a:pPr>
            <a:r>
              <a:t/>
            </a:r>
            <a:endParaRPr b="0" i="0" sz="2500" u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622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t/>
            </a:r>
            <a:endParaRPr b="0" i="0" sz="2500" u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127" name="Google Shape;127;p8"/>
          <p:cNvSpPr txBox="1"/>
          <p:nvPr>
            <p:ph idx="1" type="body"/>
          </p:nvPr>
        </p:nvSpPr>
        <p:spPr>
          <a:xfrm>
            <a:off x="457200" y="1600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rPr b="1" i="0" lang="en-US" sz="32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Định nghĩa khò khè</a:t>
            </a:r>
            <a:r>
              <a:rPr b="1" i="0" lang="en-US" sz="3200" u="none">
                <a:latin typeface="Arimo"/>
                <a:ea typeface="Arimo"/>
                <a:cs typeface="Arimo"/>
                <a:sym typeface="Arimo"/>
              </a:rPr>
              <a:t> 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T/c t</a:t>
            </a:r>
            <a:r>
              <a:rPr b="0" i="0" lang="en-US" sz="28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hường gặp</a:t>
            </a: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 của bệnh hô hấp ở trẻ em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Có thể </a:t>
            </a:r>
            <a:r>
              <a:rPr b="0" i="0" lang="en-US" sz="28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lành tính, tự khỏi</a:t>
            </a:r>
            <a:endParaRPr>
              <a:solidFill>
                <a:srgbClr val="FF0000"/>
              </a:solidFill>
            </a:endParaRPr>
          </a:p>
          <a:p>
            <a:pPr indent="-12446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Có thể là t/chứng của </a:t>
            </a:r>
            <a:r>
              <a:rPr b="0" i="0" lang="en-US" sz="28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bệnh nặn</a:t>
            </a: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g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Do </a:t>
            </a:r>
            <a:r>
              <a:rPr b="0" i="0" lang="en-US" sz="28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dao động</a:t>
            </a: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 của thành đường thở bị </a:t>
            </a:r>
            <a:r>
              <a:rPr b="0" i="0" lang="en-US" sz="2800" u="sng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hẹp</a:t>
            </a: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, g</a:t>
            </a:r>
            <a:r>
              <a:rPr b="0" i="0" lang="en-US" sz="28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ần nơi tắc nghẽn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4400"/>
              <a:buFont typeface="Arimo"/>
              <a:buNone/>
            </a:pPr>
            <a:r>
              <a:rPr b="1" i="0" lang="en-US" sz="4400" u="none">
                <a:latin typeface="Arimo"/>
                <a:ea typeface="Arimo"/>
                <a:cs typeface="Arimo"/>
                <a:sym typeface="Arimo"/>
              </a:rPr>
              <a:t>CHẨN ĐOÁN</a:t>
            </a:r>
            <a:endParaRPr/>
          </a:p>
        </p:txBody>
      </p: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457200" y="1600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rPr b="1" i="0" lang="en-US" sz="3200" u="none">
                <a:latin typeface="Arimo"/>
                <a:ea typeface="Arimo"/>
                <a:cs typeface="Arimo"/>
                <a:sym typeface="Arimo"/>
              </a:rPr>
              <a:t>Định nghĩa khò khè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Cường độ cao/thấp, đơn/đa âm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Nghe ở thì hít vào/thở ra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Xuất phát từ </a:t>
            </a:r>
            <a:r>
              <a:rPr b="0" i="0" lang="en-US" sz="2800" u="non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đường thở nhỏ lớn bất kỳ </a:t>
            </a:r>
            <a:endParaRPr>
              <a:solidFill>
                <a:srgbClr val="FF0000"/>
              </a:solidFill>
            </a:endParaRPr>
          </a:p>
          <a:p>
            <a:pPr indent="-12446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Khò khè tái phát → hen, hen có thể 0 khò khè</a:t>
            </a:r>
            <a:endParaRPr/>
          </a:p>
          <a:p>
            <a:pPr indent="-12446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latin typeface="Arimo"/>
                <a:ea typeface="Arimo"/>
                <a:cs typeface="Arimo"/>
                <a:sym typeface="Arimo"/>
              </a:rPr>
              <a:t>Bệnh khác vẫn có thể khò khè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MinhNhat</dc:creator>
</cp:coreProperties>
</file>